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2CD3D-A478-427F-958D-569B314D8DFA}" v="23" dt="2020-07-04T01:49:16.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7/5/2020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1076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7/5/2020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496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7/5/2020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12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7/5/2020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692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7/5/2020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101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7/5/2020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76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7/5/2020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797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7/5/2020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182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7/5/2020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03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6210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06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83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3098016"/>
          </a:xfrm>
        </p:spPr>
        <p:txBody>
          <a:bodyPr>
            <a:normAutofit/>
          </a:bodyPr>
          <a:lstStyle/>
          <a:p>
            <a:pPr algn="ctr"/>
            <a:r>
              <a:rPr lang="en-US" sz="6600" dirty="0">
                <a:solidFill>
                  <a:schemeClr val="accent1">
                    <a:lumMod val="75000"/>
                  </a:schemeClr>
                </a:solidFill>
                <a:latin typeface="Georgia Pro Cond Black" panose="020B0604020202020204" pitchFamily="18" charset="0"/>
              </a:rPr>
              <a:t>HOW TO MANAGE YOUR ANGER</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ctr"/>
            <a:r>
              <a:rPr lang="en-US" sz="2400" dirty="0">
                <a:solidFill>
                  <a:schemeClr val="accent1">
                    <a:lumMod val="75000"/>
                  </a:schemeClr>
                </a:solidFill>
                <a:latin typeface="Georgia Pro Cond Black" panose="02040A06050405020203" pitchFamily="18" charset="0"/>
              </a:rPr>
              <a:t>July Bible study series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E0BC-83C4-4B34-BF9F-AA5155760B44}"/>
              </a:ext>
            </a:extLst>
          </p:cNvPr>
          <p:cNvSpPr>
            <a:spLocks noGrp="1"/>
          </p:cNvSpPr>
          <p:nvPr>
            <p:ph type="title"/>
          </p:nvPr>
        </p:nvSpPr>
        <p:spPr>
          <a:xfrm>
            <a:off x="661182" y="758952"/>
            <a:ext cx="10747716" cy="3566160"/>
          </a:xfrm>
        </p:spPr>
        <p:txBody>
          <a:bodyPr>
            <a:normAutofit/>
          </a:bodyPr>
          <a:lstStyle/>
          <a:p>
            <a:pPr algn="ctr"/>
            <a:r>
              <a:rPr lang="en-US" sz="6000" b="1" dirty="0">
                <a:solidFill>
                  <a:schemeClr val="accent1">
                    <a:lumMod val="75000"/>
                  </a:schemeClr>
                </a:solidFill>
                <a:latin typeface="Georgia Pro Cond" panose="02040506050405020303" pitchFamily="18" charset="0"/>
              </a:rPr>
              <a:t>Moses’ Major Problem: Lack of Faith</a:t>
            </a:r>
          </a:p>
        </p:txBody>
      </p:sp>
    </p:spTree>
    <p:extLst>
      <p:ext uri="{BB962C8B-B14F-4D97-AF65-F5344CB8AC3E}">
        <p14:creationId xmlns:p14="http://schemas.microsoft.com/office/powerpoint/2010/main" val="189398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1FD06-99DB-47FA-810C-20586665DC49}"/>
              </a:ext>
            </a:extLst>
          </p:cNvPr>
          <p:cNvSpPr>
            <a:spLocks noGrp="1"/>
          </p:cNvSpPr>
          <p:nvPr>
            <p:ph idx="1"/>
          </p:nvPr>
        </p:nvSpPr>
        <p:spPr>
          <a:xfrm>
            <a:off x="872197" y="2108202"/>
            <a:ext cx="10283483" cy="3406334"/>
          </a:xfrm>
        </p:spPr>
        <p:txBody>
          <a:bodyPr>
            <a:normAutofit/>
          </a:bodyPr>
          <a:lstStyle/>
          <a:p>
            <a:pPr algn="ctr"/>
            <a:r>
              <a:rPr lang="en-US" sz="4400" b="1" dirty="0">
                <a:solidFill>
                  <a:schemeClr val="accent1">
                    <a:lumMod val="75000"/>
                  </a:schemeClr>
                </a:solidFill>
                <a:effectLst/>
                <a:latin typeface="Georgia Pro Cond" panose="02040506050405020303" pitchFamily="18" charset="0"/>
                <a:ea typeface="Calibri" panose="020F0502020204030204" pitchFamily="34" charset="0"/>
              </a:rPr>
              <a:t>When we try to solve situations ourselves rather than </a:t>
            </a:r>
            <a:r>
              <a:rPr lang="en-US" sz="4400" b="1" u="sng" dirty="0">
                <a:solidFill>
                  <a:schemeClr val="accent1">
                    <a:lumMod val="75000"/>
                  </a:schemeClr>
                </a:solidFill>
                <a:effectLst/>
                <a:latin typeface="Georgia Pro Cond" panose="02040506050405020303" pitchFamily="18" charset="0"/>
                <a:ea typeface="Calibri" panose="020F0502020204030204" pitchFamily="34" charset="0"/>
              </a:rPr>
              <a:t>trust God </a:t>
            </a:r>
            <a:r>
              <a:rPr lang="en-US" sz="4400" b="1" dirty="0">
                <a:solidFill>
                  <a:schemeClr val="accent1">
                    <a:lumMod val="75000"/>
                  </a:schemeClr>
                </a:solidFill>
                <a:effectLst/>
                <a:latin typeface="Georgia Pro Cond" panose="02040506050405020303" pitchFamily="18" charset="0"/>
                <a:ea typeface="Calibri" panose="020F0502020204030204" pitchFamily="34" charset="0"/>
              </a:rPr>
              <a:t>to solve them, we are prone to become angry.</a:t>
            </a:r>
            <a:r>
              <a:rPr lang="en-US" sz="4400" dirty="0">
                <a:solidFill>
                  <a:schemeClr val="accent1">
                    <a:lumMod val="75000"/>
                  </a:schemeClr>
                </a:solidFill>
                <a:effectLst/>
                <a:latin typeface="Georgia Pro Cond" panose="02040506050405020303" pitchFamily="18" charset="0"/>
                <a:ea typeface="Calibri" panose="020F0502020204030204" pitchFamily="34" charset="0"/>
              </a:rPr>
              <a:t> </a:t>
            </a:r>
            <a:endParaRPr lang="en-US" sz="44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259227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55AF-4B5A-4B76-9AFE-A2E673E459E4}"/>
              </a:ext>
            </a:extLst>
          </p:cNvPr>
          <p:cNvSpPr>
            <a:spLocks noGrp="1"/>
          </p:cNvSpPr>
          <p:nvPr>
            <p:ph type="title"/>
          </p:nvPr>
        </p:nvSpPr>
        <p:spPr/>
        <p:txBody>
          <a:bodyPr>
            <a:noAutofit/>
          </a:bodyPr>
          <a:lstStyle/>
          <a:p>
            <a:pPr algn="ctr"/>
            <a:r>
              <a:rPr lang="en-US" sz="4800" dirty="0">
                <a:solidFill>
                  <a:schemeClr val="accent1">
                    <a:lumMod val="75000"/>
                  </a:schemeClr>
                </a:solidFill>
                <a:effectLst/>
                <a:latin typeface="Georgia Pro Cond" panose="02040506050405020303" pitchFamily="18" charset="0"/>
                <a:ea typeface="Times New Roman" panose="02020603050405020304" pitchFamily="18" charset="0"/>
              </a:rPr>
              <a:t>Do not allow your anger to turn you into a rock striker.</a:t>
            </a:r>
            <a:br>
              <a:rPr lang="en-US" sz="4800" dirty="0">
                <a:solidFill>
                  <a:schemeClr val="accent1">
                    <a:lumMod val="75000"/>
                  </a:schemeClr>
                </a:solidFill>
                <a:effectLst/>
                <a:latin typeface="Georgia Pro Cond" panose="02040506050405020303" pitchFamily="18" charset="0"/>
                <a:ea typeface="Times New Roman" panose="02020603050405020304" pitchFamily="18" charset="0"/>
              </a:rPr>
            </a:br>
            <a:r>
              <a:rPr lang="en-US" sz="4800" dirty="0">
                <a:solidFill>
                  <a:schemeClr val="accent1">
                    <a:lumMod val="75000"/>
                  </a:schemeClr>
                </a:solidFill>
                <a:effectLst/>
                <a:latin typeface="Georgia Pro Cond" panose="02040506050405020303" pitchFamily="18" charset="0"/>
                <a:ea typeface="Times New Roman" panose="02020603050405020304" pitchFamily="18" charset="0"/>
              </a:rPr>
              <a:t>Rock strikers are immature Christians who fail to submit to God’s Instructions. </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421050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386A-60C5-4091-A5A8-C187D3C70999}"/>
              </a:ext>
            </a:extLst>
          </p:cNvPr>
          <p:cNvSpPr>
            <a:spLocks noGrp="1"/>
          </p:cNvSpPr>
          <p:nvPr>
            <p:ph type="title"/>
          </p:nvPr>
        </p:nvSpPr>
        <p:spPr/>
        <p:txBody>
          <a:bodyPr>
            <a:normAutofit/>
          </a:bodyPr>
          <a:lstStyle/>
          <a:p>
            <a:pPr algn="ctr">
              <a:lnSpc>
                <a:spcPct val="150000"/>
              </a:lnSpc>
            </a:pP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III. THE ANGER OF BALAAM</a:t>
            </a:r>
            <a:b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br>
            <a:r>
              <a:rPr lang="en-US" sz="3600" b="1" dirty="0">
                <a:solidFill>
                  <a:srgbClr val="0A0A0A"/>
                </a:solidFill>
                <a:effectLst/>
                <a:latin typeface="Georgia Pro Cond" panose="02040506050405020303" pitchFamily="18" charset="0"/>
                <a:ea typeface="Calibri" panose="020F0502020204030204" pitchFamily="34" charset="0"/>
              </a:rPr>
              <a:t>Scripture Reference: Numbers 22:28-29 </a:t>
            </a:r>
            <a:r>
              <a:rPr lang="en-US" sz="3200" b="1" dirty="0">
                <a:solidFill>
                  <a:srgbClr val="0A0A0A"/>
                </a:solidFill>
                <a:effectLst/>
                <a:latin typeface="Georgia Pro Cond" panose="02040506050405020303" pitchFamily="18" charset="0"/>
                <a:ea typeface="Calibri" panose="020F0502020204030204" pitchFamily="34" charset="0"/>
              </a:rPr>
              <a:t>(NIV)</a:t>
            </a:r>
            <a:r>
              <a:rPr lang="en-US" sz="3200" dirty="0">
                <a:solidFill>
                  <a:srgbClr val="0A0A0A"/>
                </a:solidFill>
                <a:effectLst/>
                <a:latin typeface="Georgia Pro Cond" panose="02040506050405020303" pitchFamily="18" charset="0"/>
                <a:ea typeface="Calibri" panose="020F0502020204030204" pitchFamily="34" charset="0"/>
              </a:rPr>
              <a:t> </a:t>
            </a:r>
            <a:endParaRPr lang="en-US" sz="32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62178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82D5E-D93C-47C1-8AB3-BA4110B438C2}"/>
              </a:ext>
            </a:extLst>
          </p:cNvPr>
          <p:cNvSpPr>
            <a:spLocks noGrp="1"/>
          </p:cNvSpPr>
          <p:nvPr>
            <p:ph idx="1"/>
          </p:nvPr>
        </p:nvSpPr>
        <p:spPr>
          <a:xfrm>
            <a:off x="478301" y="2108201"/>
            <a:ext cx="11085341" cy="3760891"/>
          </a:xfrm>
        </p:spPr>
        <p:txBody>
          <a:bodyPr>
            <a:normAutofit/>
          </a:bodyPr>
          <a:lstStyle/>
          <a:p>
            <a:pPr algn="ctr"/>
            <a:r>
              <a:rPr lang="en-US" sz="3600" b="1" dirty="0">
                <a:solidFill>
                  <a:schemeClr val="accent1">
                    <a:lumMod val="75000"/>
                  </a:schemeClr>
                </a:solidFill>
                <a:effectLst/>
                <a:latin typeface="Georgia Pro Cond" panose="02040506050405020303" pitchFamily="18" charset="0"/>
                <a:ea typeface="Calibri" panose="020F0502020204030204" pitchFamily="34" charset="0"/>
              </a:rPr>
              <a:t>Then the LORD opened the </a:t>
            </a:r>
            <a:r>
              <a:rPr lang="en-US" sz="3600" b="1" dirty="0">
                <a:solidFill>
                  <a:schemeClr val="accent1">
                    <a:lumMod val="75000"/>
                  </a:schemeClr>
                </a:solidFill>
                <a:effectLst/>
                <a:latin typeface="Georgia Pro Cond" panose="02040506050405020303" pitchFamily="18" charset="0"/>
              </a:rPr>
              <a:t>donkey’s mouth, and it said to Balaam, “What have I done to you to make you beat me these three times?” Balaam answered the donkey, “You have made a fool of me! If only I had a sword in my hand, I would kill you right now.” </a:t>
            </a:r>
            <a:endParaRPr lang="en-US" sz="36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219065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CFD6-DA37-4279-97CE-86D168112C16}"/>
              </a:ext>
            </a:extLst>
          </p:cNvPr>
          <p:cNvSpPr>
            <a:spLocks noGrp="1"/>
          </p:cNvSpPr>
          <p:nvPr>
            <p:ph type="title"/>
          </p:nvPr>
        </p:nvSpPr>
        <p:spPr/>
        <p:txBody>
          <a:bodyPr>
            <a:normAutofit/>
          </a:bodyPr>
          <a:lstStyle/>
          <a:p>
            <a:pPr algn="ct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Balaam’s Major Problems: Stubbornness and Greed</a:t>
            </a:r>
            <a:endParaRPr lang="en-US" sz="54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229652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56F6B-F0D4-4377-B315-F1612F04AF71}"/>
              </a:ext>
            </a:extLst>
          </p:cNvPr>
          <p:cNvSpPr>
            <a:spLocks noGrp="1"/>
          </p:cNvSpPr>
          <p:nvPr>
            <p:ph idx="1"/>
          </p:nvPr>
        </p:nvSpPr>
        <p:spPr>
          <a:xfrm>
            <a:off x="590843" y="2108201"/>
            <a:ext cx="10874326" cy="3760891"/>
          </a:xfrm>
        </p:spPr>
        <p:txBody>
          <a:bodyPr>
            <a:normAutofit/>
          </a:bodyPr>
          <a:lstStyle/>
          <a:p>
            <a:pPr algn="ctr">
              <a:lnSpc>
                <a:spcPct val="100000"/>
              </a:lnSpc>
            </a:pPr>
            <a:r>
              <a:rPr lang="en-US" sz="4800" b="1" dirty="0">
                <a:solidFill>
                  <a:schemeClr val="accent1">
                    <a:lumMod val="75000"/>
                  </a:schemeClr>
                </a:solidFill>
                <a:effectLst/>
                <a:latin typeface="Georgia Pro Cond" panose="02040506050405020303" pitchFamily="18" charset="0"/>
                <a:ea typeface="Calibri" panose="020F0502020204030204" pitchFamily="34" charset="0"/>
              </a:rPr>
              <a:t>Do not </a:t>
            </a:r>
            <a:r>
              <a:rPr lang="en-US" sz="4800" b="1" dirty="0">
                <a:solidFill>
                  <a:schemeClr val="accent1">
                    <a:lumMod val="75000"/>
                  </a:schemeClr>
                </a:solidFill>
                <a:latin typeface="Georgia Pro Cond" panose="02040506050405020303" pitchFamily="18" charset="0"/>
                <a:ea typeface="Calibri" panose="020F0502020204030204" pitchFamily="34" charset="0"/>
              </a:rPr>
              <a:t>allow your anger to turn you into a donkey beater. </a:t>
            </a:r>
          </a:p>
          <a:p>
            <a:pPr algn="ctr">
              <a:lnSpc>
                <a:spcPct val="100000"/>
              </a:lnSpc>
            </a:pPr>
            <a:r>
              <a:rPr lang="en-US" sz="4800" b="1" dirty="0">
                <a:solidFill>
                  <a:schemeClr val="accent1">
                    <a:lumMod val="75000"/>
                  </a:schemeClr>
                </a:solidFill>
                <a:effectLst/>
                <a:latin typeface="Georgia Pro Cond" panose="02040506050405020303" pitchFamily="18" charset="0"/>
                <a:ea typeface="Calibri" panose="020F0502020204030204" pitchFamily="34" charset="0"/>
              </a:rPr>
              <a:t> </a:t>
            </a:r>
            <a:r>
              <a:rPr lang="en-US" sz="4800" b="1" dirty="0">
                <a:solidFill>
                  <a:schemeClr val="accent1">
                    <a:lumMod val="75000"/>
                  </a:schemeClr>
                </a:solidFill>
                <a:latin typeface="Georgia Pro Cond" panose="02040506050405020303" pitchFamily="18" charset="0"/>
                <a:ea typeface="Calibri" panose="020F0502020204030204" pitchFamily="34" charset="0"/>
              </a:rPr>
              <a:t>A</a:t>
            </a:r>
            <a:r>
              <a:rPr lang="en-US" sz="4800" b="1" dirty="0">
                <a:solidFill>
                  <a:schemeClr val="accent1">
                    <a:lumMod val="75000"/>
                  </a:schemeClr>
                </a:solidFill>
                <a:effectLst/>
                <a:latin typeface="Georgia Pro Cond" panose="02040506050405020303" pitchFamily="18" charset="0"/>
                <a:ea typeface="Calibri" panose="020F0502020204030204" pitchFamily="34" charset="0"/>
              </a:rPr>
              <a:t>nger, if it goes unchecked will cause you to dismiss the voice of God. </a:t>
            </a:r>
          </a:p>
        </p:txBody>
      </p:sp>
    </p:spTree>
    <p:extLst>
      <p:ext uri="{BB962C8B-B14F-4D97-AF65-F5344CB8AC3E}">
        <p14:creationId xmlns:p14="http://schemas.microsoft.com/office/powerpoint/2010/main" val="89029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5055-6D4F-47A8-882F-926E936BF5C6}"/>
              </a:ext>
            </a:extLst>
          </p:cNvPr>
          <p:cNvSpPr>
            <a:spLocks noGrp="1"/>
          </p:cNvSpPr>
          <p:nvPr>
            <p:ph type="title"/>
          </p:nvPr>
        </p:nvSpPr>
        <p:spPr>
          <a:xfrm>
            <a:off x="689317" y="758952"/>
            <a:ext cx="10789920" cy="3566160"/>
          </a:xfrm>
        </p:spPr>
        <p:txBody>
          <a:bodyPr>
            <a:normAutofit/>
          </a:bodyPr>
          <a:lstStyle/>
          <a:p>
            <a:pPr algn="ctr"/>
            <a:r>
              <a:rPr lang="en-US" sz="5400" b="1" dirty="0">
                <a:solidFill>
                  <a:schemeClr val="accent1">
                    <a:lumMod val="75000"/>
                  </a:schemeClr>
                </a:solidFill>
                <a:effectLst/>
                <a:latin typeface="Georgia Pro Cond" panose="02040506050405020303" pitchFamily="18" charset="0"/>
                <a:ea typeface="Calibri" panose="020F0502020204030204" pitchFamily="34" charset="0"/>
              </a:rPr>
              <a:t>Learn to discern the voice of God as you navigate through life. </a:t>
            </a:r>
            <a:endParaRPr lang="en-US" sz="5400" b="1" dirty="0"/>
          </a:p>
        </p:txBody>
      </p:sp>
    </p:spTree>
    <p:extLst>
      <p:ext uri="{BB962C8B-B14F-4D97-AF65-F5344CB8AC3E}">
        <p14:creationId xmlns:p14="http://schemas.microsoft.com/office/powerpoint/2010/main" val="280036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6B21-7B23-462C-A016-C8439BA5F4B0}"/>
              </a:ext>
            </a:extLst>
          </p:cNvPr>
          <p:cNvSpPr>
            <a:spLocks noGrp="1"/>
          </p:cNvSpPr>
          <p:nvPr>
            <p:ph type="title"/>
          </p:nvPr>
        </p:nvSpPr>
        <p:spPr/>
        <p:txBody>
          <a:bodyPr>
            <a:normAutofit/>
          </a:bodyPr>
          <a:lstStyle/>
          <a:p>
            <a:pPr algn="ct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How do I respond to circumstances I cannot control?</a:t>
            </a:r>
            <a:endParaRPr lang="en-US" sz="54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423413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834F0-E8F2-454D-8DF5-8422953DC866}"/>
              </a:ext>
            </a:extLst>
          </p:cNvPr>
          <p:cNvSpPr>
            <a:spLocks noGrp="1"/>
          </p:cNvSpPr>
          <p:nvPr>
            <p:ph idx="1"/>
          </p:nvPr>
        </p:nvSpPr>
        <p:spPr>
          <a:xfrm>
            <a:off x="295422" y="2108201"/>
            <a:ext cx="11422965" cy="3760891"/>
          </a:xfrm>
        </p:spPr>
        <p:txBody>
          <a:bodyPr/>
          <a:lstStyle/>
          <a:p>
            <a:pPr algn="ct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Philippians 4:6-7 </a:t>
            </a:r>
            <a:r>
              <a:rPr lang="en-US" sz="2800" b="1" dirty="0">
                <a:solidFill>
                  <a:schemeClr val="accent1">
                    <a:lumMod val="75000"/>
                  </a:schemeClr>
                </a:solidFill>
                <a:effectLst/>
                <a:latin typeface="Georgia Pro Cond" panose="02040506050405020303" pitchFamily="18" charset="0"/>
                <a:ea typeface="Times New Roman" panose="02020603050405020304" pitchFamily="18" charset="0"/>
              </a:rPr>
              <a:t>(NIV), </a:t>
            </a: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“Do not be anxious about anything, but in everything, by prayer and petition, with thanksgiving, present your requests to God. And the peace of God, which transcends all understanding, will guard your hearts and your minds in Christ Jesus.” </a:t>
            </a:r>
          </a:p>
          <a:p>
            <a:endParaRPr lang="en-US" dirty="0"/>
          </a:p>
        </p:txBody>
      </p:sp>
    </p:spTree>
    <p:extLst>
      <p:ext uri="{BB962C8B-B14F-4D97-AF65-F5344CB8AC3E}">
        <p14:creationId xmlns:p14="http://schemas.microsoft.com/office/powerpoint/2010/main" val="66111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BDC1-90A6-441F-98A5-18729277894E}"/>
              </a:ext>
            </a:extLst>
          </p:cNvPr>
          <p:cNvSpPr>
            <a:spLocks noGrp="1"/>
          </p:cNvSpPr>
          <p:nvPr>
            <p:ph type="ctrTitle"/>
          </p:nvPr>
        </p:nvSpPr>
        <p:spPr/>
        <p:txBody>
          <a:bodyPr>
            <a:normAutofit/>
          </a:bodyPr>
          <a:lstStyle/>
          <a:p>
            <a:pPr marL="0" marR="0" algn="ctr">
              <a:lnSpc>
                <a:spcPct val="115000"/>
              </a:lnSpc>
            </a:pPr>
            <a:r>
              <a:rPr lang="en-US" sz="6000" b="1" dirty="0">
                <a:solidFill>
                  <a:schemeClr val="accent1">
                    <a:lumMod val="75000"/>
                  </a:schemeClr>
                </a:solidFill>
                <a:latin typeface="Georgia Pro Cond" panose="020B0604020202020204" pitchFamily="18" charset="0"/>
                <a:ea typeface="Times New Roman" panose="02020603050405020304" pitchFamily="18" charset="0"/>
              </a:rPr>
              <a:t>The Manifestations of</a:t>
            </a:r>
            <a:r>
              <a:rPr lang="en-US" sz="6000" b="1" dirty="0">
                <a:solidFill>
                  <a:schemeClr val="accent1">
                    <a:lumMod val="75000"/>
                  </a:schemeClr>
                </a:solidFill>
                <a:effectLst/>
                <a:latin typeface="Georgia Pro Cond" panose="020B0604020202020204" pitchFamily="18" charset="0"/>
                <a:ea typeface="Times New Roman" panose="02020603050405020304" pitchFamily="18" charset="0"/>
              </a:rPr>
              <a:t> Anger</a:t>
            </a:r>
            <a:br>
              <a:rPr lang="en-US" sz="8000" b="1" dirty="0">
                <a:solidFill>
                  <a:schemeClr val="accent1">
                    <a:lumMod val="75000"/>
                  </a:schemeClr>
                </a:solidFill>
                <a:effectLst/>
                <a:latin typeface="Georgia Pro Cond" panose="020B0604020202020204" pitchFamily="18" charset="0"/>
                <a:ea typeface="Times New Roman" panose="02020603050405020304" pitchFamily="18" charset="0"/>
              </a:rPr>
            </a:br>
            <a:r>
              <a:rPr lang="en-US" sz="4400" dirty="0">
                <a:solidFill>
                  <a:schemeClr val="accent1">
                    <a:lumMod val="75000"/>
                  </a:schemeClr>
                </a:solidFill>
                <a:effectLst/>
                <a:latin typeface="Georgia Pro Cond" panose="020B0604020202020204" pitchFamily="18" charset="0"/>
                <a:ea typeface="Times New Roman" panose="02020603050405020304" pitchFamily="18" charset="0"/>
              </a:rPr>
              <a:t>Lesson Two</a:t>
            </a:r>
            <a:endParaRPr lang="en-US" sz="4400" dirty="0">
              <a:solidFill>
                <a:schemeClr val="accent1">
                  <a:lumMod val="75000"/>
                </a:schemeClr>
              </a:solidFill>
              <a:latin typeface="Georgia Pro Cond" panose="020B0604020202020204" pitchFamily="18" charset="0"/>
            </a:endParaRPr>
          </a:p>
        </p:txBody>
      </p:sp>
    </p:spTree>
    <p:extLst>
      <p:ext uri="{BB962C8B-B14F-4D97-AF65-F5344CB8AC3E}">
        <p14:creationId xmlns:p14="http://schemas.microsoft.com/office/powerpoint/2010/main" val="222799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7B35-F437-49EB-AAEF-7E5D2576B4E9}"/>
              </a:ext>
            </a:extLst>
          </p:cNvPr>
          <p:cNvSpPr>
            <a:spLocks noGrp="1"/>
          </p:cNvSpPr>
          <p:nvPr>
            <p:ph type="title"/>
          </p:nvPr>
        </p:nvSpPr>
        <p:spPr/>
        <p:txBody>
          <a:bodyPr>
            <a:normAutofit/>
          </a:bodyPr>
          <a:lstStyle/>
          <a:p>
            <a:pPr algn="ctr">
              <a:lnSpc>
                <a:spcPct val="150000"/>
              </a:lnSpc>
            </a:pPr>
            <a:r>
              <a:rPr lang="en-US" sz="6000" b="1" dirty="0">
                <a:solidFill>
                  <a:schemeClr val="accent1">
                    <a:lumMod val="75000"/>
                  </a:schemeClr>
                </a:solidFill>
                <a:effectLst/>
                <a:latin typeface="Georgia Pro Cond" panose="02040506050405020303" pitchFamily="18" charset="0"/>
                <a:ea typeface="Times New Roman" panose="02020603050405020304" pitchFamily="18" charset="0"/>
              </a:rPr>
              <a:t>IV. THE ANGER OF AHAB</a:t>
            </a:r>
            <a:br>
              <a:rPr lang="en-US" sz="6000" b="1" dirty="0">
                <a:solidFill>
                  <a:schemeClr val="accent1">
                    <a:lumMod val="75000"/>
                  </a:schemeClr>
                </a:solidFill>
                <a:effectLst/>
                <a:latin typeface="Georgia Pro Cond" panose="02040506050405020303" pitchFamily="18" charset="0"/>
                <a:ea typeface="Times New Roman" panose="02020603050405020304" pitchFamily="18" charset="0"/>
              </a:rPr>
            </a:br>
            <a:r>
              <a:rPr lang="en-US" sz="4000" b="1" dirty="0">
                <a:solidFill>
                  <a:srgbClr val="0A0A0A"/>
                </a:solidFill>
                <a:effectLst/>
                <a:latin typeface="Georgia Pro Cond" panose="02040506050405020303" pitchFamily="18" charset="0"/>
                <a:ea typeface="Calibri" panose="020F0502020204030204" pitchFamily="34" charset="0"/>
              </a:rPr>
              <a:t>Scripture Reference: I Kings 21:1-6</a:t>
            </a:r>
            <a:endParaRPr lang="en-US" sz="40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38984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B269C-7639-462A-8716-23237413A5AF}"/>
              </a:ext>
            </a:extLst>
          </p:cNvPr>
          <p:cNvSpPr>
            <a:spLocks noGrp="1"/>
          </p:cNvSpPr>
          <p:nvPr>
            <p:ph idx="1"/>
          </p:nvPr>
        </p:nvSpPr>
        <p:spPr>
          <a:xfrm>
            <a:off x="337625" y="1885071"/>
            <a:ext cx="11296357" cy="3984021"/>
          </a:xfrm>
        </p:spPr>
        <p:txBody>
          <a:bodyPr>
            <a:noAutofit/>
          </a:bodyPr>
          <a:lstStyle/>
          <a:p>
            <a:pPr algn="ctr"/>
            <a:r>
              <a:rPr lang="en-US" sz="3200" b="1" dirty="0">
                <a:solidFill>
                  <a:schemeClr val="accent1">
                    <a:lumMod val="75000"/>
                  </a:schemeClr>
                </a:solidFill>
                <a:effectLst/>
                <a:latin typeface="Georgia Pro Cond" panose="02040506050405020303" pitchFamily="18" charset="0"/>
                <a:ea typeface="Calibri" panose="020F0502020204030204" pitchFamily="34" charset="0"/>
              </a:rPr>
              <a:t>Sometime later there was an incident involving a vineyard belonging to Naboth the </a:t>
            </a:r>
            <a:r>
              <a:rPr lang="en-US" sz="3200" b="1" dirty="0" err="1">
                <a:solidFill>
                  <a:schemeClr val="accent1">
                    <a:lumMod val="75000"/>
                  </a:schemeClr>
                </a:solidFill>
                <a:effectLst/>
                <a:latin typeface="Georgia Pro Cond" panose="02040506050405020303" pitchFamily="18" charset="0"/>
                <a:ea typeface="Calibri" panose="020F0502020204030204" pitchFamily="34" charset="0"/>
              </a:rPr>
              <a:t>Jezreelite</a:t>
            </a:r>
            <a:r>
              <a:rPr lang="en-US" sz="3200" b="1" dirty="0">
                <a:solidFill>
                  <a:schemeClr val="accent1">
                    <a:lumMod val="75000"/>
                  </a:schemeClr>
                </a:solidFill>
                <a:effectLst/>
                <a:latin typeface="Georgia Pro Cond" panose="02040506050405020303" pitchFamily="18" charset="0"/>
                <a:ea typeface="Calibri" panose="020F0502020204030204" pitchFamily="34" charset="0"/>
              </a:rPr>
              <a:t>. The vineyard was in Jezreel, close to the palace of Ahab king of Samaria. Ahab said to Naboth, “Let me have your vineyard to use for a vegetable garden, since it is close to my palace. In exchange I will give you a better vineyard or, if you prefer, I will pay you whatever it is worth.” </a:t>
            </a:r>
            <a:endParaRPr lang="en-US" sz="32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129813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1F1DC-435D-4C8D-A18A-A45DDFD1DF83}"/>
              </a:ext>
            </a:extLst>
          </p:cNvPr>
          <p:cNvSpPr>
            <a:spLocks noGrp="1"/>
          </p:cNvSpPr>
          <p:nvPr>
            <p:ph idx="1"/>
          </p:nvPr>
        </p:nvSpPr>
        <p:spPr>
          <a:xfrm>
            <a:off x="548640" y="2108201"/>
            <a:ext cx="11043138" cy="3760891"/>
          </a:xfrm>
        </p:spPr>
        <p:txBody>
          <a:bodyPr>
            <a:normAutofit/>
          </a:bodyPr>
          <a:lstStyle/>
          <a:p>
            <a:pPr algn="ctr"/>
            <a:r>
              <a:rPr lang="en-US" sz="3400" b="1" dirty="0">
                <a:solidFill>
                  <a:schemeClr val="accent1">
                    <a:lumMod val="75000"/>
                  </a:schemeClr>
                </a:solidFill>
                <a:effectLst/>
                <a:latin typeface="Georgia Pro Cond" panose="02040506050405020303" pitchFamily="18" charset="0"/>
                <a:ea typeface="Calibri" panose="020F0502020204030204" pitchFamily="34" charset="0"/>
              </a:rPr>
              <a:t>But Naboth replied, “The </a:t>
            </a:r>
            <a:r>
              <a:rPr lang="en-US" sz="3400" b="1" cap="small" dirty="0">
                <a:solidFill>
                  <a:schemeClr val="accent1">
                    <a:lumMod val="75000"/>
                  </a:schemeClr>
                </a:solidFill>
                <a:effectLst/>
                <a:latin typeface="Georgia Pro Cond" panose="02040506050405020303" pitchFamily="18" charset="0"/>
                <a:ea typeface="Calibri" panose="020F0502020204030204" pitchFamily="34" charset="0"/>
              </a:rPr>
              <a:t>Lord</a:t>
            </a:r>
            <a:r>
              <a:rPr lang="en-US" sz="3400" b="1" dirty="0">
                <a:solidFill>
                  <a:schemeClr val="accent1">
                    <a:lumMod val="75000"/>
                  </a:schemeClr>
                </a:solidFill>
                <a:effectLst/>
                <a:latin typeface="Georgia Pro Cond" panose="02040506050405020303" pitchFamily="18" charset="0"/>
                <a:ea typeface="Calibri" panose="020F0502020204030204" pitchFamily="34" charset="0"/>
              </a:rPr>
              <a:t> forbid that I should give you the inheritance of my ancestors.”</a:t>
            </a:r>
            <a:r>
              <a:rPr lang="en-US" sz="3400" b="1" dirty="0">
                <a:solidFill>
                  <a:schemeClr val="accent1">
                    <a:lumMod val="75000"/>
                  </a:schemeClr>
                </a:solidFill>
                <a:effectLst/>
                <a:latin typeface="Georgia Pro Cond" panose="02040506050405020303" pitchFamily="18" charset="0"/>
              </a:rPr>
              <a:t> So, Ahab went home, sullen, (bad temper) and angry because Naboth the </a:t>
            </a:r>
            <a:r>
              <a:rPr lang="en-US" sz="3400" b="1" dirty="0" err="1">
                <a:solidFill>
                  <a:schemeClr val="accent1">
                    <a:lumMod val="75000"/>
                  </a:schemeClr>
                </a:solidFill>
                <a:effectLst/>
                <a:latin typeface="Georgia Pro Cond" panose="02040506050405020303" pitchFamily="18" charset="0"/>
              </a:rPr>
              <a:t>Jezreelite</a:t>
            </a:r>
            <a:r>
              <a:rPr lang="en-US" sz="3400" b="1" dirty="0">
                <a:solidFill>
                  <a:schemeClr val="accent1">
                    <a:lumMod val="75000"/>
                  </a:schemeClr>
                </a:solidFill>
                <a:effectLst/>
                <a:latin typeface="Georgia Pro Cond" panose="02040506050405020303" pitchFamily="18" charset="0"/>
              </a:rPr>
              <a:t> had said, “I will not give you the inheritance of my ancestors.” He lay on his bed sulking and refused to eat. </a:t>
            </a:r>
            <a:endParaRPr lang="en-US" sz="34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72941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EBDB0-FB5B-4B4A-8332-84CB4CF4980B}"/>
              </a:ext>
            </a:extLst>
          </p:cNvPr>
          <p:cNvSpPr>
            <a:spLocks noGrp="1"/>
          </p:cNvSpPr>
          <p:nvPr>
            <p:ph idx="1"/>
          </p:nvPr>
        </p:nvSpPr>
        <p:spPr>
          <a:xfrm>
            <a:off x="534572" y="2108201"/>
            <a:ext cx="11000935" cy="3760891"/>
          </a:xfrm>
        </p:spPr>
        <p:txBody>
          <a:bodyPr/>
          <a:lstStyle/>
          <a:p>
            <a:pPr algn="ctr"/>
            <a:r>
              <a:rPr lang="en-US" sz="3400" b="1" dirty="0">
                <a:solidFill>
                  <a:schemeClr val="accent1">
                    <a:lumMod val="75000"/>
                  </a:schemeClr>
                </a:solidFill>
                <a:effectLst/>
                <a:latin typeface="Georgia Pro Cond" panose="02040506050405020303" pitchFamily="18" charset="0"/>
                <a:ea typeface="Times New Roman" panose="02020603050405020304" pitchFamily="18" charset="0"/>
              </a:rPr>
              <a:t>His wife Jezebel came in and asked him, “Why are you so sullen (distant)? Why won’t you eat? </a:t>
            </a:r>
            <a:r>
              <a:rPr lang="en-US" sz="3400" b="1" baseline="30000" dirty="0">
                <a:solidFill>
                  <a:schemeClr val="accent1">
                    <a:lumMod val="75000"/>
                  </a:schemeClr>
                </a:solidFill>
                <a:effectLst/>
                <a:latin typeface="Georgia Pro Cond" panose="02040506050405020303" pitchFamily="18" charset="0"/>
                <a:ea typeface="Times New Roman" panose="02020603050405020304" pitchFamily="18" charset="0"/>
              </a:rPr>
              <a:t> </a:t>
            </a:r>
            <a:r>
              <a:rPr lang="en-US" sz="3400" b="1" dirty="0">
                <a:solidFill>
                  <a:schemeClr val="accent1">
                    <a:lumMod val="75000"/>
                  </a:schemeClr>
                </a:solidFill>
                <a:effectLst/>
                <a:latin typeface="Georgia Pro Cond" panose="02040506050405020303" pitchFamily="18" charset="0"/>
                <a:ea typeface="Times New Roman" panose="02020603050405020304" pitchFamily="18" charset="0"/>
              </a:rPr>
              <a:t>He answered her, “Because I said to Naboth the </a:t>
            </a:r>
            <a:r>
              <a:rPr lang="en-US" sz="3400" b="1" dirty="0" err="1">
                <a:solidFill>
                  <a:schemeClr val="accent1">
                    <a:lumMod val="75000"/>
                  </a:schemeClr>
                </a:solidFill>
                <a:effectLst/>
                <a:latin typeface="Georgia Pro Cond" panose="02040506050405020303" pitchFamily="18" charset="0"/>
                <a:ea typeface="Times New Roman" panose="02020603050405020304" pitchFamily="18" charset="0"/>
              </a:rPr>
              <a:t>Jezreelite</a:t>
            </a:r>
            <a:r>
              <a:rPr lang="en-US" sz="3400" b="1" dirty="0">
                <a:solidFill>
                  <a:schemeClr val="accent1">
                    <a:lumMod val="75000"/>
                  </a:schemeClr>
                </a:solidFill>
                <a:effectLst/>
                <a:latin typeface="Georgia Pro Cond" panose="02040506050405020303" pitchFamily="18" charset="0"/>
                <a:ea typeface="Times New Roman" panose="02020603050405020304" pitchFamily="18" charset="0"/>
              </a:rPr>
              <a:t>, ‘Sell me your vineyard; or if you prefer, I will give you another vineyard in its place.’ But he said, ‘I will not give you my vineyard.’”</a:t>
            </a:r>
          </a:p>
          <a:p>
            <a:endParaRPr lang="en-US" dirty="0"/>
          </a:p>
        </p:txBody>
      </p:sp>
    </p:spTree>
    <p:extLst>
      <p:ext uri="{BB962C8B-B14F-4D97-AF65-F5344CB8AC3E}">
        <p14:creationId xmlns:p14="http://schemas.microsoft.com/office/powerpoint/2010/main" val="49059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4104-1C52-4111-B026-5C89369CC124}"/>
              </a:ext>
            </a:extLst>
          </p:cNvPr>
          <p:cNvSpPr>
            <a:spLocks noGrp="1"/>
          </p:cNvSpPr>
          <p:nvPr>
            <p:ph type="title"/>
          </p:nvPr>
        </p:nvSpPr>
        <p:spPr/>
        <p:txBody>
          <a:bodyPr>
            <a:normAutofit/>
          </a:bodyPr>
          <a:lstStyle/>
          <a:p>
            <a:pPr algn="ctr"/>
            <a:r>
              <a:rPr lang="en-US" sz="4800" b="1" dirty="0">
                <a:solidFill>
                  <a:schemeClr val="accent1">
                    <a:lumMod val="75000"/>
                  </a:schemeClr>
                </a:solidFill>
                <a:effectLst/>
                <a:latin typeface="Georgia Pro Cond" panose="02040506050405020303" pitchFamily="18" charset="0"/>
                <a:ea typeface="Times New Roman" panose="02020603050405020304" pitchFamily="18" charset="0"/>
              </a:rPr>
              <a:t>Ahab’s Major Problems: Controlling and Selfish</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68544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E4F4-23CC-409B-9622-7901708F4884}"/>
              </a:ext>
            </a:extLst>
          </p:cNvPr>
          <p:cNvSpPr>
            <a:spLocks noGrp="1"/>
          </p:cNvSpPr>
          <p:nvPr>
            <p:ph type="title"/>
          </p:nvPr>
        </p:nvSpPr>
        <p:spPr/>
        <p:txBody>
          <a:bodyPr>
            <a:normAutofit/>
          </a:bodyPr>
          <a:lstStyle/>
          <a:p>
            <a:pPr algn="ctr"/>
            <a:r>
              <a:rPr lang="en-US" sz="5400" b="1" spc="-5" dirty="0">
                <a:solidFill>
                  <a:schemeClr val="accent1">
                    <a:lumMod val="75000"/>
                  </a:schemeClr>
                </a:solidFill>
                <a:effectLst/>
                <a:latin typeface="Georgia Pro Cond" panose="02040506050405020303" pitchFamily="18" charset="0"/>
                <a:ea typeface="Times New Roman" panose="02020603050405020304" pitchFamily="18" charset="0"/>
              </a:rPr>
              <a:t>FOUR WAYS SELFISHNESS CAN RUIN YOUR LIFE:</a:t>
            </a:r>
            <a:endParaRPr lang="en-US" sz="54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8146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5E22-C7D2-4E54-9582-5897CD76EACD}"/>
              </a:ext>
            </a:extLst>
          </p:cNvPr>
          <p:cNvSpPr>
            <a:spLocks noGrp="1"/>
          </p:cNvSpPr>
          <p:nvPr>
            <p:ph type="title"/>
          </p:nvPr>
        </p:nvSpPr>
        <p:spPr/>
        <p:txBody>
          <a:bodyPr>
            <a:normAutofit/>
          </a:bodyPr>
          <a:lstStyle/>
          <a:p>
            <a:pPr algn="ctr"/>
            <a:r>
              <a:rPr lang="en-US" sz="4800" b="1" spc="75" dirty="0">
                <a:solidFill>
                  <a:schemeClr val="accent1">
                    <a:lumMod val="75000"/>
                  </a:schemeClr>
                </a:solidFill>
                <a:effectLst/>
                <a:latin typeface="Georgia Pro Cond" panose="02040506050405020303" pitchFamily="18" charset="0"/>
                <a:ea typeface="Times New Roman" panose="02020603050405020304" pitchFamily="18" charset="0"/>
                <a:cs typeface="Times New Roman" panose="02020603050405020304" pitchFamily="18" charset="0"/>
              </a:rPr>
              <a:t>1. Selfishness Makes You Fight More</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140879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1D26-3EC4-434E-A25B-B4041981AF1A}"/>
              </a:ext>
            </a:extLst>
          </p:cNvPr>
          <p:cNvSpPr>
            <a:spLocks noGrp="1"/>
          </p:cNvSpPr>
          <p:nvPr>
            <p:ph type="title"/>
          </p:nvPr>
        </p:nvSpPr>
        <p:spPr/>
        <p:txBody>
          <a:bodyPr>
            <a:normAutofit/>
          </a:bodyPr>
          <a:lstStyle/>
          <a:p>
            <a:pPr algn="ctr"/>
            <a:r>
              <a:rPr lang="en-US" sz="4800" b="1" dirty="0">
                <a:solidFill>
                  <a:schemeClr val="accent1">
                    <a:lumMod val="75000"/>
                  </a:schemeClr>
                </a:solidFill>
                <a:latin typeface="Georgia Pro Cond" panose="02040506050405020303" pitchFamily="18" charset="0"/>
              </a:rPr>
              <a:t>2.</a:t>
            </a:r>
            <a:r>
              <a:rPr lang="en-US" sz="4800" b="1" spc="75" dirty="0">
                <a:solidFill>
                  <a:schemeClr val="accent1">
                    <a:lumMod val="75000"/>
                  </a:schemeClr>
                </a:solidFill>
                <a:effectLst/>
                <a:latin typeface="Georgia Pro Cond" panose="02040506050405020303" pitchFamily="18" charset="0"/>
                <a:ea typeface="Times New Roman" panose="02020603050405020304" pitchFamily="18" charset="0"/>
                <a:cs typeface="Times New Roman" panose="02020603050405020304" pitchFamily="18" charset="0"/>
              </a:rPr>
              <a:t> Selfishness Kills Your Joy</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141992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294F-B64B-430E-812C-9E3535AED812}"/>
              </a:ext>
            </a:extLst>
          </p:cNvPr>
          <p:cNvSpPr>
            <a:spLocks noGrp="1"/>
          </p:cNvSpPr>
          <p:nvPr>
            <p:ph type="title"/>
          </p:nvPr>
        </p:nvSpPr>
        <p:spPr/>
        <p:txBody>
          <a:bodyPr>
            <a:normAutofit/>
          </a:bodyPr>
          <a:lstStyle/>
          <a:p>
            <a:pPr algn="ctr"/>
            <a:r>
              <a:rPr lang="en-US" sz="4800" b="1" spc="75" dirty="0">
                <a:solidFill>
                  <a:schemeClr val="accent1">
                    <a:lumMod val="75000"/>
                  </a:schemeClr>
                </a:solidFill>
                <a:effectLst/>
                <a:latin typeface="Georgia Pro Cond" panose="02040506050405020303" pitchFamily="18" charset="0"/>
                <a:ea typeface="Times New Roman" panose="02020603050405020304" pitchFamily="18" charset="0"/>
                <a:cs typeface="Times New Roman" panose="02020603050405020304" pitchFamily="18" charset="0"/>
              </a:rPr>
              <a:t>3. Selfishness Sets Unrealistic Expectations</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843161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99DB-E954-468C-AF61-1886F8F6CA5B}"/>
              </a:ext>
            </a:extLst>
          </p:cNvPr>
          <p:cNvSpPr>
            <a:spLocks noGrp="1"/>
          </p:cNvSpPr>
          <p:nvPr>
            <p:ph type="title"/>
          </p:nvPr>
        </p:nvSpPr>
        <p:spPr/>
        <p:txBody>
          <a:bodyPr>
            <a:normAutofit/>
          </a:bodyPr>
          <a:lstStyle/>
          <a:p>
            <a:pPr algn="ctr"/>
            <a:r>
              <a:rPr lang="en-US" sz="4800" b="1" spc="75" dirty="0">
                <a:solidFill>
                  <a:schemeClr val="accent1">
                    <a:lumMod val="75000"/>
                  </a:schemeClr>
                </a:solidFill>
                <a:effectLst/>
                <a:latin typeface="Georgia Pro Cond" panose="02040506050405020303" pitchFamily="18" charset="0"/>
                <a:ea typeface="Times New Roman" panose="02020603050405020304" pitchFamily="18" charset="0"/>
                <a:cs typeface="Times New Roman" panose="02020603050405020304" pitchFamily="18" charset="0"/>
              </a:rPr>
              <a:t>4. Selfishness Rejects Getting Better</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51984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601B-762E-4585-AEDE-32E6D3C5E9B4}"/>
              </a:ext>
            </a:extLst>
          </p:cNvPr>
          <p:cNvSpPr>
            <a:spLocks noGrp="1"/>
          </p:cNvSpPr>
          <p:nvPr>
            <p:ph type="title"/>
          </p:nvPr>
        </p:nvSpPr>
        <p:spPr>
          <a:xfrm>
            <a:off x="520505" y="773019"/>
            <a:ext cx="11057205" cy="3566160"/>
          </a:xfrm>
        </p:spPr>
        <p:txBody>
          <a:bodyPr/>
          <a:lstStyle/>
          <a:p>
            <a:pPr algn="ctr"/>
            <a:r>
              <a:rPr lang="en-US" sz="4800" b="1" dirty="0">
                <a:solidFill>
                  <a:schemeClr val="accent1">
                    <a:lumMod val="75000"/>
                  </a:schemeClr>
                </a:solidFill>
                <a:latin typeface="Arial" panose="020B0604020202020204" pitchFamily="34" charset="0"/>
                <a:ea typeface="Times New Roman" panose="02020603050405020304" pitchFamily="18" charset="0"/>
              </a:rPr>
              <a:t>“</a:t>
            </a:r>
            <a:r>
              <a:rPr lang="en-US" sz="4800" b="1" dirty="0">
                <a:solidFill>
                  <a:schemeClr val="accent1">
                    <a:lumMod val="75000"/>
                  </a:schemeClr>
                </a:solidFill>
                <a:effectLst/>
                <a:latin typeface="Arial" panose="020B0604020202020204" pitchFamily="34" charset="0"/>
                <a:ea typeface="Times New Roman" panose="02020603050405020304" pitchFamily="18" charset="0"/>
              </a:rPr>
              <a:t>If you are patient in one moment of anger, you will escape a hundred days of sorrow.”</a:t>
            </a:r>
            <a:br>
              <a:rPr lang="en-US" sz="4800" b="1" dirty="0">
                <a:solidFill>
                  <a:schemeClr val="accent1">
                    <a:lumMod val="75000"/>
                  </a:schemeClr>
                </a:solidFill>
                <a:effectLst/>
                <a:latin typeface="Arial" panose="020B0604020202020204" pitchFamily="34" charset="0"/>
                <a:ea typeface="Times New Roman" panose="02020603050405020304" pitchFamily="18" charset="0"/>
              </a:rPr>
            </a:br>
            <a:br>
              <a:rPr lang="en-US" sz="4800" b="1" dirty="0">
                <a:solidFill>
                  <a:schemeClr val="accent1">
                    <a:lumMod val="75000"/>
                  </a:schemeClr>
                </a:solidFill>
                <a:effectLst/>
                <a:latin typeface="Arial" panose="020B0604020202020204" pitchFamily="34" charset="0"/>
                <a:ea typeface="Times New Roman" panose="02020603050405020304" pitchFamily="18" charset="0"/>
              </a:rPr>
            </a:br>
            <a:r>
              <a:rPr lang="en-US" sz="3600" dirty="0">
                <a:solidFill>
                  <a:schemeClr val="accent1">
                    <a:lumMod val="75000"/>
                  </a:schemeClr>
                </a:solidFill>
                <a:effectLst/>
                <a:latin typeface="Arial" panose="020B0604020202020204" pitchFamily="34" charset="0"/>
                <a:ea typeface="Times New Roman" panose="02020603050405020304" pitchFamily="18" charset="0"/>
              </a:rPr>
              <a:t>Chinese Proverb</a:t>
            </a:r>
            <a:endParaRPr lang="en-US" sz="3600" dirty="0">
              <a:solidFill>
                <a:schemeClr val="accent1">
                  <a:lumMod val="75000"/>
                </a:schemeClr>
              </a:solidFill>
            </a:endParaRPr>
          </a:p>
        </p:txBody>
      </p:sp>
    </p:spTree>
    <p:extLst>
      <p:ext uri="{BB962C8B-B14F-4D97-AF65-F5344CB8AC3E}">
        <p14:creationId xmlns:p14="http://schemas.microsoft.com/office/powerpoint/2010/main" val="385967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FE8A-983F-4997-AA43-3F15865AD8C7}"/>
              </a:ext>
            </a:extLst>
          </p:cNvPr>
          <p:cNvSpPr>
            <a:spLocks noGrp="1"/>
          </p:cNvSpPr>
          <p:nvPr>
            <p:ph type="title"/>
          </p:nvPr>
        </p:nvSpPr>
        <p:spPr/>
        <p:txBody>
          <a:bodyPr>
            <a:normAutofit/>
          </a:bodyPr>
          <a:lstStyle/>
          <a:p>
            <a:pPr algn="ctr"/>
            <a:r>
              <a:rPr lang="en-US" sz="4400" b="1" dirty="0">
                <a:solidFill>
                  <a:schemeClr val="accent1">
                    <a:lumMod val="75000"/>
                  </a:schemeClr>
                </a:solidFill>
                <a:effectLst/>
                <a:latin typeface="Georgia Pro Cond" panose="02040506050405020303" pitchFamily="18" charset="0"/>
                <a:ea typeface="Times New Roman" panose="02020603050405020304" pitchFamily="18" charset="0"/>
              </a:rPr>
              <a:t>The Spirit of Jezebel’s Ultimate Goal is Always Control</a:t>
            </a:r>
            <a:r>
              <a:rPr lang="en-US" sz="4400" dirty="0">
                <a:solidFill>
                  <a:schemeClr val="accent1">
                    <a:lumMod val="75000"/>
                  </a:schemeClr>
                </a:solidFill>
                <a:effectLst/>
                <a:latin typeface="Georgia Pro Cond" panose="02040506050405020303" pitchFamily="18" charset="0"/>
                <a:ea typeface="Times New Roman" panose="02020603050405020304" pitchFamily="18" charset="0"/>
              </a:rPr>
              <a:t>. </a:t>
            </a:r>
            <a:endParaRPr lang="en-US" sz="44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52512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83B6-1CDA-4F7F-963B-33E19F60D242}"/>
              </a:ext>
            </a:extLst>
          </p:cNvPr>
          <p:cNvSpPr>
            <a:spLocks noGrp="1"/>
          </p:cNvSpPr>
          <p:nvPr>
            <p:ph type="title"/>
          </p:nvPr>
        </p:nvSpPr>
        <p:spPr/>
        <p:txBody>
          <a:bodyPr>
            <a:normAutofit/>
          </a:bodyPr>
          <a:lstStyle/>
          <a:p>
            <a:pPr algn="ctr">
              <a:lnSpc>
                <a:spcPct val="150000"/>
              </a:lnSpc>
            </a:pP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V. THE ANGER OF ABSALOM</a:t>
            </a:r>
            <a:b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br>
            <a:r>
              <a:rPr lang="en-US" sz="3600" b="1" dirty="0">
                <a:solidFill>
                  <a:srgbClr val="0A0A0A"/>
                </a:solidFill>
                <a:effectLst/>
                <a:latin typeface="Georgia Pro Cond" panose="02040506050405020303" pitchFamily="18" charset="0"/>
                <a:ea typeface="Times New Roman" panose="02020603050405020304" pitchFamily="18" charset="0"/>
              </a:rPr>
              <a:t>Scripture Reference: II Samuel 13:22, 28-29</a:t>
            </a:r>
            <a:endParaRPr lang="en-US" sz="36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29490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4A020-4AA8-4F15-8D47-A2864E0FCC47}"/>
              </a:ext>
            </a:extLst>
          </p:cNvPr>
          <p:cNvSpPr>
            <a:spLocks noGrp="1"/>
          </p:cNvSpPr>
          <p:nvPr>
            <p:ph idx="1"/>
          </p:nvPr>
        </p:nvSpPr>
        <p:spPr>
          <a:xfrm>
            <a:off x="393895" y="2108201"/>
            <a:ext cx="11324493" cy="3760891"/>
          </a:xfrm>
        </p:spPr>
        <p:txBody>
          <a:bodyPr>
            <a:normAutofit/>
          </a:bodyPr>
          <a:lstStyle/>
          <a:p>
            <a:pPr algn="ctr"/>
            <a:r>
              <a:rPr lang="en-US" sz="3200" b="1" dirty="0">
                <a:solidFill>
                  <a:schemeClr val="accent1">
                    <a:lumMod val="75000"/>
                  </a:schemeClr>
                </a:solidFill>
                <a:effectLst/>
                <a:latin typeface="Georgia Pro Cond" panose="02040506050405020303" pitchFamily="18" charset="0"/>
                <a:ea typeface="Calibri" panose="020F0502020204030204" pitchFamily="34" charset="0"/>
              </a:rPr>
              <a:t>And Absalom spoke to his brother Amnon neither good nor bad. For Absalom hated Amnon because he had forced his sister Tamar.</a:t>
            </a:r>
            <a:r>
              <a:rPr lang="en-US" sz="3200" b="1" dirty="0">
                <a:solidFill>
                  <a:schemeClr val="accent1">
                    <a:lumMod val="75000"/>
                  </a:schemeClr>
                </a:solidFill>
                <a:effectLst/>
                <a:latin typeface="Georgia Pro Cond" panose="02040506050405020303" pitchFamily="18" charset="0"/>
              </a:rPr>
              <a:t> Now Absalom had commanded his servants, saying, “Watch now, when Amnon’s heart is merry with wine, and when I say to you, ‘Strike Amnon!’ then kill him. Do not be afraid. </a:t>
            </a:r>
            <a:endParaRPr lang="en-US" sz="32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111542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20F78-3D34-425A-9595-F5B952644D8B}"/>
              </a:ext>
            </a:extLst>
          </p:cNvPr>
          <p:cNvSpPr>
            <a:spLocks noGrp="1"/>
          </p:cNvSpPr>
          <p:nvPr>
            <p:ph idx="1"/>
          </p:nvPr>
        </p:nvSpPr>
        <p:spPr>
          <a:xfrm>
            <a:off x="562708" y="2108201"/>
            <a:ext cx="10860258" cy="3760891"/>
          </a:xfrm>
        </p:spPr>
        <p:txBody>
          <a:bodyPr>
            <a:normAutofit/>
          </a:bodyPr>
          <a:lstStyle/>
          <a:p>
            <a:pPr algn="ctr"/>
            <a:r>
              <a:rPr lang="en-US" sz="4000" b="1" dirty="0">
                <a:solidFill>
                  <a:schemeClr val="accent1">
                    <a:lumMod val="75000"/>
                  </a:schemeClr>
                </a:solidFill>
                <a:effectLst/>
                <a:latin typeface="Georgia Pro Cond" panose="02040506050405020303" pitchFamily="18" charset="0"/>
                <a:ea typeface="Times New Roman" panose="02020603050405020304" pitchFamily="18" charset="0"/>
              </a:rPr>
              <a:t>Have I not commanded you? Be courageous and valiant.” </a:t>
            </a:r>
            <a:r>
              <a:rPr lang="en-US" sz="4000" b="1" baseline="30000" dirty="0">
                <a:solidFill>
                  <a:schemeClr val="accent1">
                    <a:lumMod val="75000"/>
                  </a:schemeClr>
                </a:solidFill>
                <a:effectLst/>
                <a:latin typeface="Georgia Pro Cond" panose="02040506050405020303" pitchFamily="18" charset="0"/>
                <a:ea typeface="Times New Roman" panose="02020603050405020304" pitchFamily="18" charset="0"/>
              </a:rPr>
              <a:t> </a:t>
            </a:r>
            <a:r>
              <a:rPr lang="en-US" sz="4000" b="1" dirty="0">
                <a:solidFill>
                  <a:schemeClr val="accent1">
                    <a:lumMod val="75000"/>
                  </a:schemeClr>
                </a:solidFill>
                <a:effectLst/>
                <a:latin typeface="Georgia Pro Cond" panose="02040506050405020303" pitchFamily="18" charset="0"/>
                <a:ea typeface="Times New Roman" panose="02020603050405020304" pitchFamily="18" charset="0"/>
              </a:rPr>
              <a:t>So, the servants of Absalom did to Amnon as Absalom had commanded. Then all the king’s sons arose, and each one got on his mule and fled.</a:t>
            </a:r>
          </a:p>
          <a:p>
            <a:endParaRPr lang="en-US" dirty="0"/>
          </a:p>
        </p:txBody>
      </p:sp>
    </p:spTree>
    <p:extLst>
      <p:ext uri="{BB962C8B-B14F-4D97-AF65-F5344CB8AC3E}">
        <p14:creationId xmlns:p14="http://schemas.microsoft.com/office/powerpoint/2010/main" val="260678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1D6A-3ECB-4C01-BBA5-CDFF47F15030}"/>
              </a:ext>
            </a:extLst>
          </p:cNvPr>
          <p:cNvSpPr>
            <a:spLocks noGrp="1"/>
          </p:cNvSpPr>
          <p:nvPr>
            <p:ph type="title"/>
          </p:nvPr>
        </p:nvSpPr>
        <p:spPr/>
        <p:txBody>
          <a:bodyPr>
            <a:normAutofit/>
          </a:bodyPr>
          <a:lstStyle/>
          <a:p>
            <a:pPr algn="ct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Absalom’s Major Problems: Hatred and Revenge</a:t>
            </a:r>
            <a:endParaRPr lang="en-US" sz="54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191047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197B3-50BF-4DD5-8017-0111A77247BF}"/>
              </a:ext>
            </a:extLst>
          </p:cNvPr>
          <p:cNvSpPr>
            <a:spLocks noGrp="1"/>
          </p:cNvSpPr>
          <p:nvPr>
            <p:ph idx="1"/>
          </p:nvPr>
        </p:nvSpPr>
        <p:spPr>
          <a:xfrm>
            <a:off x="478302" y="2108201"/>
            <a:ext cx="11254153" cy="3760891"/>
          </a:xfrm>
        </p:spPr>
        <p:txBody>
          <a:bodyPr>
            <a:noAutofit/>
          </a:bodyPr>
          <a:lstStyle/>
          <a:p>
            <a:pPr marL="0" marR="0" indent="0" algn="ctr">
              <a:lnSpc>
                <a:spcPct val="115000"/>
              </a:lnSpc>
              <a:buNone/>
            </a:pP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Romans 12:17-21 (NIV)</a:t>
            </a:r>
            <a:r>
              <a:rPr lang="en-US" sz="3600" b="1" dirty="0">
                <a:solidFill>
                  <a:schemeClr val="accent1">
                    <a:lumMod val="75000"/>
                  </a:schemeClr>
                </a:solidFill>
                <a:latin typeface="Georgia Pro Cond" panose="02040506050405020303" pitchFamily="18" charset="0"/>
                <a:ea typeface="Times New Roman" panose="02020603050405020304" pitchFamily="18" charset="0"/>
              </a:rPr>
              <a:t>, </a:t>
            </a: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Do not repay anyone evil for evil. Be careful to do what is right in the eyes of everybody. If it is possible, as far as it depends on you, live at peace with everyone. Do not take revenge, my friends, but leave room for God’s wrath, for it is written:</a:t>
            </a:r>
            <a:endParaRPr lang="en-US" sz="36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296162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ACD70-5B7D-466D-B429-D4757012E581}"/>
              </a:ext>
            </a:extLst>
          </p:cNvPr>
          <p:cNvSpPr>
            <a:spLocks noGrp="1"/>
          </p:cNvSpPr>
          <p:nvPr>
            <p:ph idx="1"/>
          </p:nvPr>
        </p:nvSpPr>
        <p:spPr>
          <a:xfrm>
            <a:off x="520505" y="2108201"/>
            <a:ext cx="10972800" cy="3760891"/>
          </a:xfrm>
        </p:spPr>
        <p:txBody>
          <a:bodyPr/>
          <a:lstStyle/>
          <a:p>
            <a:pPr algn="ct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"It is mine to avenge; I will repay," says the Lord. On the contrary: "If your enemy is hungry, feed him; if he is thirsty, give him something to drink. In doing this, you will heap burning coals on his head." Do not be overcome by evil but overcome evil with good.” </a:t>
            </a:r>
          </a:p>
          <a:p>
            <a:endParaRPr lang="en-US" dirty="0"/>
          </a:p>
        </p:txBody>
      </p:sp>
    </p:spTree>
    <p:extLst>
      <p:ext uri="{BB962C8B-B14F-4D97-AF65-F5344CB8AC3E}">
        <p14:creationId xmlns:p14="http://schemas.microsoft.com/office/powerpoint/2010/main" val="428622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BAF8-D4FA-4B41-AD03-12857D596B0D}"/>
              </a:ext>
            </a:extLst>
          </p:cNvPr>
          <p:cNvSpPr>
            <a:spLocks noGrp="1"/>
          </p:cNvSpPr>
          <p:nvPr>
            <p:ph type="title"/>
          </p:nvPr>
        </p:nvSpPr>
        <p:spPr/>
        <p:txBody>
          <a:bodyPr>
            <a:normAutofit/>
          </a:bodyPr>
          <a:lstStyle/>
          <a:p>
            <a:pPr algn="ctr"/>
            <a:r>
              <a:rPr lang="en-US" sz="4800" b="1" dirty="0">
                <a:solidFill>
                  <a:schemeClr val="accent1">
                    <a:lumMod val="75000"/>
                  </a:schemeClr>
                </a:solidFill>
                <a:effectLst/>
                <a:latin typeface="Georgia Pro Cond" panose="02040506050405020303" pitchFamily="18" charset="0"/>
                <a:ea typeface="Calibri" panose="020F0502020204030204" pitchFamily="34" charset="0"/>
              </a:rPr>
              <a:t>When we insist on revenge, we take a place that is not ours to take.</a:t>
            </a:r>
            <a:r>
              <a:rPr lang="en-US" sz="4800" dirty="0">
                <a:solidFill>
                  <a:schemeClr val="accent1">
                    <a:lumMod val="75000"/>
                  </a:schemeClr>
                </a:solidFill>
                <a:effectLst/>
                <a:latin typeface="Georgia Pro Cond" panose="02040506050405020303" pitchFamily="18" charset="0"/>
                <a:ea typeface="Calibri" panose="020F0502020204030204" pitchFamily="34" charset="0"/>
              </a:rPr>
              <a:t> </a:t>
            </a:r>
            <a:endParaRPr lang="en-US" sz="4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893567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DB2EB-7B87-48F5-AEAC-EBC564F7B7D5}"/>
              </a:ext>
            </a:extLst>
          </p:cNvPr>
          <p:cNvSpPr>
            <a:spLocks noGrp="1"/>
          </p:cNvSpPr>
          <p:nvPr>
            <p:ph idx="1"/>
          </p:nvPr>
        </p:nvSpPr>
        <p:spPr>
          <a:xfrm>
            <a:off x="422031" y="2108201"/>
            <a:ext cx="11085341" cy="3760891"/>
          </a:xfrm>
        </p:spPr>
        <p:txBody>
          <a:bodyPr>
            <a:normAutofit lnSpcReduction="10000"/>
          </a:bodyPr>
          <a:lstStyle/>
          <a:p>
            <a:pPr algn="ctr"/>
            <a:r>
              <a:rPr lang="en-US" sz="4400" b="1" dirty="0">
                <a:solidFill>
                  <a:schemeClr val="accent1">
                    <a:lumMod val="75000"/>
                  </a:schemeClr>
                </a:solidFill>
                <a:effectLst/>
                <a:latin typeface="Georgia Pro Cond" panose="02040506050405020303" pitchFamily="18" charset="0"/>
                <a:ea typeface="Times New Roman" panose="02020603050405020304" pitchFamily="18" charset="0"/>
              </a:rPr>
              <a:t>A refusal to forgive an offense opens a person’s soul to the devil’s influence. When a spirit of revenge is nurtured, place is given to the devil and anger will be vented.</a:t>
            </a:r>
          </a:p>
          <a:p>
            <a:endParaRPr lang="en-US" dirty="0"/>
          </a:p>
        </p:txBody>
      </p:sp>
    </p:spTree>
    <p:extLst>
      <p:ext uri="{BB962C8B-B14F-4D97-AF65-F5344CB8AC3E}">
        <p14:creationId xmlns:p14="http://schemas.microsoft.com/office/powerpoint/2010/main" val="339136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F2B56-9EAA-48A3-A268-93C6F15DD928}"/>
              </a:ext>
            </a:extLst>
          </p:cNvPr>
          <p:cNvSpPr>
            <a:spLocks noGrp="1"/>
          </p:cNvSpPr>
          <p:nvPr>
            <p:ph idx="1"/>
          </p:nvPr>
        </p:nvSpPr>
        <p:spPr>
          <a:xfrm>
            <a:off x="407963" y="2108201"/>
            <a:ext cx="11071274" cy="3760891"/>
          </a:xfrm>
        </p:spPr>
        <p:txBody>
          <a:bodyPr/>
          <a:lstStyle/>
          <a:p>
            <a:pPr algn="ct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Ephesians 4:31-32 </a:t>
            </a:r>
            <a:r>
              <a:rPr lang="en-US" sz="2800" b="1" dirty="0">
                <a:solidFill>
                  <a:schemeClr val="accent1">
                    <a:lumMod val="75000"/>
                  </a:schemeClr>
                </a:solidFill>
                <a:effectLst/>
                <a:latin typeface="Georgia Pro Cond" panose="02040506050405020303" pitchFamily="18" charset="0"/>
                <a:ea typeface="Times New Roman" panose="02020603050405020304" pitchFamily="18" charset="0"/>
              </a:rPr>
              <a:t>(NKJV), </a:t>
            </a: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Let all bitterness, wrath, anger, clamor, and evil speaking be put away from you, with all malice. And be kind to one another, tenderhearted, forgiving one another, even as God in Christ forgave you. </a:t>
            </a:r>
          </a:p>
          <a:p>
            <a:endParaRPr lang="en-US" dirty="0"/>
          </a:p>
        </p:txBody>
      </p:sp>
    </p:spTree>
    <p:extLst>
      <p:ext uri="{BB962C8B-B14F-4D97-AF65-F5344CB8AC3E}">
        <p14:creationId xmlns:p14="http://schemas.microsoft.com/office/powerpoint/2010/main" val="335608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39B7-F0DC-4E91-93C3-8F8735188916}"/>
              </a:ext>
            </a:extLst>
          </p:cNvPr>
          <p:cNvSpPr>
            <a:spLocks noGrp="1"/>
          </p:cNvSpPr>
          <p:nvPr>
            <p:ph type="title"/>
          </p:nvPr>
        </p:nvSpPr>
        <p:spPr/>
        <p:txBody>
          <a:bodyPr>
            <a:normAutofit/>
          </a:bodyPr>
          <a:lstStyle/>
          <a:p>
            <a:pPr algn="ctr">
              <a:lnSpc>
                <a:spcPct val="150000"/>
              </a:lnSpc>
            </a:pPr>
            <a:r>
              <a:rPr lang="en-US" sz="6000" b="1" dirty="0">
                <a:solidFill>
                  <a:schemeClr val="accent1">
                    <a:lumMod val="75000"/>
                  </a:schemeClr>
                </a:solidFill>
                <a:effectLst/>
                <a:latin typeface="Georgia Pro Cond" panose="02040506050405020303" pitchFamily="18" charset="0"/>
                <a:ea typeface="Times New Roman" panose="02020603050405020304" pitchFamily="18" charset="0"/>
              </a:rPr>
              <a:t>I. THE ANGER OF CAIN </a:t>
            </a:r>
            <a:br>
              <a:rPr lang="en-US" sz="6000" dirty="0">
                <a:effectLst/>
                <a:latin typeface="Georgia Pro Cond" panose="02040506050405020303" pitchFamily="18" charset="0"/>
                <a:ea typeface="Times New Roman" panose="02020603050405020304" pitchFamily="18" charset="0"/>
              </a:rPr>
            </a:br>
            <a:r>
              <a:rPr lang="en-US" sz="4400" b="1" dirty="0">
                <a:solidFill>
                  <a:schemeClr val="tx1"/>
                </a:solidFill>
                <a:effectLst/>
                <a:latin typeface="Georgia Pro Cond" panose="02040506050405020303" pitchFamily="18" charset="0"/>
                <a:ea typeface="Times New Roman" panose="02020603050405020304" pitchFamily="18" charset="0"/>
              </a:rPr>
              <a:t>Scripture Reference: </a:t>
            </a:r>
            <a:r>
              <a:rPr lang="en-US" sz="4400" b="1" dirty="0">
                <a:solidFill>
                  <a:schemeClr val="tx1"/>
                </a:solidFill>
                <a:effectLst/>
                <a:latin typeface="Georgia Pro Cond" panose="02040506050405020303" pitchFamily="18" charset="0"/>
                <a:ea typeface="Calibri" panose="020F0502020204030204" pitchFamily="34" charset="0"/>
              </a:rPr>
              <a:t>Genesis 4 </a:t>
            </a:r>
            <a:endParaRPr lang="en-US" sz="4400" b="1" dirty="0">
              <a:solidFill>
                <a:schemeClr val="tx1"/>
              </a:solidFill>
              <a:latin typeface="Georgia Pro Cond" panose="02040506050405020303" pitchFamily="18" charset="0"/>
            </a:endParaRPr>
          </a:p>
        </p:txBody>
      </p:sp>
    </p:spTree>
    <p:extLst>
      <p:ext uri="{BB962C8B-B14F-4D97-AF65-F5344CB8AC3E}">
        <p14:creationId xmlns:p14="http://schemas.microsoft.com/office/powerpoint/2010/main" val="480915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6ABA-FB5D-44A2-8795-D9B233D7D4F9}"/>
              </a:ext>
            </a:extLst>
          </p:cNvPr>
          <p:cNvSpPr>
            <a:spLocks noGrp="1"/>
          </p:cNvSpPr>
          <p:nvPr>
            <p:ph type="title"/>
          </p:nvPr>
        </p:nvSpPr>
        <p:spPr/>
        <p:txBody>
          <a:bodyPr>
            <a:normAutofit/>
          </a:bodyPr>
          <a:lstStyle/>
          <a:p>
            <a:pPr algn="ctr"/>
            <a:r>
              <a:rPr lang="en-US" sz="5400" b="1" dirty="0">
                <a:solidFill>
                  <a:schemeClr val="accent1">
                    <a:lumMod val="75000"/>
                  </a:schemeClr>
                </a:solidFill>
                <a:effectLst/>
                <a:latin typeface="Georgia Pro Cond" panose="02040506050405020303" pitchFamily="18" charset="0"/>
                <a:ea typeface="Times New Roman" panose="02020603050405020304" pitchFamily="18" charset="0"/>
              </a:rPr>
              <a:t>“Whatever is begun in anger ends in shame.” </a:t>
            </a:r>
            <a:br>
              <a:rPr lang="en-US" sz="6000" b="1" dirty="0">
                <a:solidFill>
                  <a:schemeClr val="accent1">
                    <a:lumMod val="75000"/>
                  </a:schemeClr>
                </a:solidFill>
                <a:effectLst/>
                <a:latin typeface="Georgia Pro Cond" panose="02040506050405020303" pitchFamily="18" charset="0"/>
                <a:ea typeface="Times New Roman" panose="02020603050405020304" pitchFamily="18" charset="0"/>
              </a:rPr>
            </a:br>
            <a:r>
              <a:rPr lang="en-US" sz="4000" dirty="0">
                <a:solidFill>
                  <a:schemeClr val="accent1">
                    <a:lumMod val="75000"/>
                  </a:schemeClr>
                </a:solidFill>
                <a:effectLst/>
                <a:latin typeface="Georgia Pro Cond" panose="02040506050405020303" pitchFamily="18" charset="0"/>
                <a:ea typeface="Times New Roman" panose="02020603050405020304" pitchFamily="18" charset="0"/>
              </a:rPr>
              <a:t>B. Franklin</a:t>
            </a:r>
            <a:endParaRPr lang="en-US" sz="40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524784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19D17-FA4D-4E3F-9DC3-1A3F63DCEA77}"/>
              </a:ext>
            </a:extLst>
          </p:cNvPr>
          <p:cNvSpPr>
            <a:spLocks noGrp="1"/>
          </p:cNvSpPr>
          <p:nvPr>
            <p:ph idx="1"/>
          </p:nvPr>
        </p:nvSpPr>
        <p:spPr>
          <a:xfrm>
            <a:off x="450166" y="2108201"/>
            <a:ext cx="11071274" cy="3760891"/>
          </a:xfrm>
        </p:spPr>
        <p:txBody>
          <a:bodyPr/>
          <a:lstStyle/>
          <a:p>
            <a:pPr algn="ctr"/>
            <a:r>
              <a:rPr lang="en-US" sz="4000" b="1" dirty="0">
                <a:solidFill>
                  <a:schemeClr val="accent1">
                    <a:lumMod val="75000"/>
                  </a:schemeClr>
                </a:solidFill>
                <a:effectLst/>
                <a:latin typeface="Georgia Pro Cond" panose="02040506050405020303" pitchFamily="18" charset="0"/>
                <a:ea typeface="Times New Roman" panose="02020603050405020304" pitchFamily="18" charset="0"/>
              </a:rPr>
              <a:t>“A person who is angry on the right grounds, against the right persons, in the right manner, at the right moment, and for the right length of time deserves great praise.”</a:t>
            </a:r>
          </a:p>
          <a:p>
            <a:endParaRPr lang="en-US" dirty="0"/>
          </a:p>
        </p:txBody>
      </p:sp>
    </p:spTree>
    <p:extLst>
      <p:ext uri="{BB962C8B-B14F-4D97-AF65-F5344CB8AC3E}">
        <p14:creationId xmlns:p14="http://schemas.microsoft.com/office/powerpoint/2010/main" val="79132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CF33A-E03A-4812-9DC1-38C5C5F1E2FF}"/>
              </a:ext>
            </a:extLst>
          </p:cNvPr>
          <p:cNvSpPr>
            <a:spLocks noGrp="1"/>
          </p:cNvSpPr>
          <p:nvPr>
            <p:ph idx="1"/>
          </p:nvPr>
        </p:nvSpPr>
        <p:spPr>
          <a:xfrm>
            <a:off x="1097280" y="2546252"/>
            <a:ext cx="10213145" cy="1997613"/>
          </a:xfrm>
        </p:spPr>
        <p:txBody>
          <a:bodyPr>
            <a:normAutofit fontScale="62500" lnSpcReduction="20000"/>
          </a:bodyPr>
          <a:lstStyle/>
          <a:p>
            <a:pPr algn="ctr"/>
            <a:endParaRPr lang="en-US" sz="4400" b="1" dirty="0">
              <a:solidFill>
                <a:schemeClr val="accent1">
                  <a:lumMod val="75000"/>
                </a:schemeClr>
              </a:solidFill>
              <a:effectLst/>
              <a:latin typeface="Georgia Pro Cond" panose="02040506050405020303" pitchFamily="18" charset="0"/>
              <a:ea typeface="Times New Roman" panose="02020603050405020304" pitchFamily="18" charset="0"/>
            </a:endParaRPr>
          </a:p>
          <a:p>
            <a:pPr algn="ctr"/>
            <a:endParaRPr lang="en-US" sz="4400" b="1" dirty="0">
              <a:solidFill>
                <a:schemeClr val="accent1">
                  <a:lumMod val="75000"/>
                </a:schemeClr>
              </a:solidFill>
              <a:effectLst/>
              <a:latin typeface="Georgia Pro Cond" panose="02040506050405020303" pitchFamily="18" charset="0"/>
              <a:ea typeface="Times New Roman" panose="02020603050405020304" pitchFamily="18" charset="0"/>
            </a:endParaRPr>
          </a:p>
          <a:p>
            <a:pPr marL="0" indent="0" algn="ctr">
              <a:buNone/>
            </a:pPr>
            <a:r>
              <a:rPr lang="en-US" sz="7700" b="1" dirty="0">
                <a:solidFill>
                  <a:schemeClr val="accent1">
                    <a:lumMod val="75000"/>
                  </a:schemeClr>
                </a:solidFill>
                <a:effectLst/>
                <a:latin typeface="Georgia Pro Cond" panose="02040506050405020303" pitchFamily="18" charset="0"/>
                <a:ea typeface="Times New Roman" panose="02020603050405020304" pitchFamily="18" charset="0"/>
              </a:rPr>
              <a:t>Cain’s Major Problem: Hatred</a:t>
            </a:r>
            <a:endParaRPr lang="en-US" sz="7700" dirty="0"/>
          </a:p>
        </p:txBody>
      </p:sp>
    </p:spTree>
    <p:extLst>
      <p:ext uri="{BB962C8B-B14F-4D97-AF65-F5344CB8AC3E}">
        <p14:creationId xmlns:p14="http://schemas.microsoft.com/office/powerpoint/2010/main" val="105246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AD3E-B69F-41FE-90F2-ADBC9AB81D87}"/>
              </a:ext>
            </a:extLst>
          </p:cNvPr>
          <p:cNvSpPr>
            <a:spLocks noGrp="1"/>
          </p:cNvSpPr>
          <p:nvPr>
            <p:ph type="title"/>
          </p:nvPr>
        </p:nvSpPr>
        <p:spPr/>
        <p:txBody>
          <a:bodyPr>
            <a:normAutofit/>
          </a:bodyPr>
          <a:lstStyle/>
          <a:p>
            <a:pPr algn="ctr">
              <a:lnSpc>
                <a:spcPct val="150000"/>
              </a:lnSpc>
            </a:pPr>
            <a:r>
              <a:rPr lang="en-US" sz="5400" b="1" dirty="0">
                <a:solidFill>
                  <a:schemeClr val="accent1">
                    <a:lumMod val="75000"/>
                  </a:schemeClr>
                </a:solidFill>
                <a:effectLst/>
                <a:latin typeface="Arial" panose="020B0604020202020204" pitchFamily="34" charset="0"/>
                <a:ea typeface="Times New Roman" panose="02020603050405020304" pitchFamily="18" charset="0"/>
              </a:rPr>
              <a:t>II. THE ANGER OF MOSES</a:t>
            </a:r>
            <a:br>
              <a:rPr lang="en-US" sz="5400" b="1" dirty="0">
                <a:solidFill>
                  <a:schemeClr val="accent1">
                    <a:lumMod val="75000"/>
                  </a:schemeClr>
                </a:solidFill>
                <a:effectLst/>
                <a:latin typeface="Arial" panose="020B0604020202020204" pitchFamily="34" charset="0"/>
                <a:ea typeface="Times New Roman" panose="02020603050405020304" pitchFamily="18" charset="0"/>
              </a:rPr>
            </a:br>
            <a:r>
              <a:rPr lang="en-US" sz="3600" b="1" dirty="0">
                <a:solidFill>
                  <a:srgbClr val="0A0A0A"/>
                </a:solidFill>
                <a:effectLst/>
                <a:latin typeface="Georgia Pro Cond" panose="02040506050405020303" pitchFamily="18" charset="0"/>
                <a:ea typeface="Calibri" panose="020F0502020204030204" pitchFamily="34" charset="0"/>
              </a:rPr>
              <a:t>Scripture Reference: Numbers 20: 7-12</a:t>
            </a:r>
            <a:r>
              <a:rPr lang="en-US" sz="3600" dirty="0">
                <a:solidFill>
                  <a:srgbClr val="0A0A0A"/>
                </a:solidFill>
                <a:effectLst/>
                <a:latin typeface="Georgia Pro Cond" panose="02040506050405020303" pitchFamily="18" charset="0"/>
                <a:ea typeface="Calibri" panose="020F0502020204030204" pitchFamily="34" charset="0"/>
              </a:rPr>
              <a:t> </a:t>
            </a:r>
            <a:r>
              <a:rPr lang="en-US" sz="2800" dirty="0">
                <a:solidFill>
                  <a:srgbClr val="0A0A0A"/>
                </a:solidFill>
                <a:effectLst/>
                <a:latin typeface="Georgia Pro Cond" panose="02040506050405020303" pitchFamily="18" charset="0"/>
                <a:ea typeface="Calibri" panose="020F0502020204030204" pitchFamily="34" charset="0"/>
              </a:rPr>
              <a:t>(</a:t>
            </a:r>
            <a:r>
              <a:rPr lang="en-US" sz="2800" b="1" dirty="0">
                <a:solidFill>
                  <a:srgbClr val="0A0A0A"/>
                </a:solidFill>
                <a:effectLst/>
                <a:latin typeface="Georgia Pro Cond" panose="02040506050405020303" pitchFamily="18" charset="0"/>
                <a:ea typeface="Calibri" panose="020F0502020204030204" pitchFamily="34" charset="0"/>
              </a:rPr>
              <a:t>NKJV)</a:t>
            </a:r>
            <a:endParaRPr lang="en-US" sz="2800"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344988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178E5-CD10-4FD3-8EF6-9935FEDA5D95}"/>
              </a:ext>
            </a:extLst>
          </p:cNvPr>
          <p:cNvSpPr>
            <a:spLocks noGrp="1"/>
          </p:cNvSpPr>
          <p:nvPr>
            <p:ph idx="1"/>
          </p:nvPr>
        </p:nvSpPr>
        <p:spPr>
          <a:xfrm>
            <a:off x="647115" y="2108201"/>
            <a:ext cx="10902460" cy="3760891"/>
          </a:xfrm>
        </p:spPr>
        <p:txBody>
          <a:bodyPr>
            <a:normAutofit/>
          </a:bodyPr>
          <a:lstStyle/>
          <a:p>
            <a:pPr algn="ct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Then the </a:t>
            </a:r>
            <a:r>
              <a:rPr lang="en-US" sz="3600" b="1" cap="small" dirty="0">
                <a:solidFill>
                  <a:schemeClr val="accent1">
                    <a:lumMod val="75000"/>
                  </a:schemeClr>
                </a:solidFill>
                <a:effectLst/>
                <a:latin typeface="Georgia Pro Cond" panose="02040506050405020303" pitchFamily="18" charset="0"/>
                <a:ea typeface="Times New Roman" panose="02020603050405020304" pitchFamily="18" charset="0"/>
              </a:rPr>
              <a:t>Lord</a:t>
            </a:r>
            <a:r>
              <a:rPr lang="en-US" sz="3600" b="1" dirty="0">
                <a:solidFill>
                  <a:schemeClr val="accent1">
                    <a:lumMod val="75000"/>
                  </a:schemeClr>
                </a:solidFill>
                <a:effectLst/>
                <a:latin typeface="Georgia Pro Cond" panose="02040506050405020303" pitchFamily="18" charset="0"/>
                <a:ea typeface="Times New Roman" panose="02020603050405020304" pitchFamily="18" charset="0"/>
              </a:rPr>
              <a:t> spoke to Moses, saying, “Take the rod; you and your brother Aaron gather the congregation together. Speak to the rock before their eyes, and it will yield its water; thus, you shall bring water for them out of the rock and give drink to the congregation and their animals. </a:t>
            </a:r>
            <a:endParaRPr lang="en-US" sz="3600" b="1" dirty="0"/>
          </a:p>
        </p:txBody>
      </p:sp>
    </p:spTree>
    <p:extLst>
      <p:ext uri="{BB962C8B-B14F-4D97-AF65-F5344CB8AC3E}">
        <p14:creationId xmlns:p14="http://schemas.microsoft.com/office/powerpoint/2010/main" val="273639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BBB5C9-266C-4DD1-BF00-944731804813}"/>
              </a:ext>
            </a:extLst>
          </p:cNvPr>
          <p:cNvSpPr>
            <a:spLocks noGrp="1"/>
          </p:cNvSpPr>
          <p:nvPr>
            <p:ph idx="1"/>
          </p:nvPr>
        </p:nvSpPr>
        <p:spPr>
          <a:xfrm>
            <a:off x="422031" y="1899139"/>
            <a:ext cx="11197883" cy="3969954"/>
          </a:xfrm>
        </p:spPr>
        <p:txBody>
          <a:bodyPr>
            <a:noAutofit/>
          </a:bodyPr>
          <a:lstStyle/>
          <a:p>
            <a:pPr marL="0" indent="0" algn="ctr">
              <a:buNone/>
            </a:pPr>
            <a:r>
              <a:rPr lang="en-US" sz="3200" b="1" dirty="0">
                <a:solidFill>
                  <a:schemeClr val="accent1">
                    <a:lumMod val="75000"/>
                  </a:schemeClr>
                </a:solidFill>
                <a:effectLst/>
                <a:latin typeface="Georgia Pro Cond" panose="02040506050405020303" pitchFamily="18" charset="0"/>
                <a:ea typeface="Times New Roman" panose="02020603050405020304" pitchFamily="18" charset="0"/>
              </a:rPr>
              <a:t>So, Moses took the rod from before the </a:t>
            </a:r>
            <a:r>
              <a:rPr lang="en-US" sz="3200" b="1" cap="small" dirty="0">
                <a:solidFill>
                  <a:schemeClr val="accent1">
                    <a:lumMod val="75000"/>
                  </a:schemeClr>
                </a:solidFill>
                <a:effectLst/>
                <a:latin typeface="Georgia Pro Cond" panose="02040506050405020303" pitchFamily="18" charset="0"/>
                <a:ea typeface="Times New Roman" panose="02020603050405020304" pitchFamily="18" charset="0"/>
              </a:rPr>
              <a:t>Lord</a:t>
            </a:r>
            <a:r>
              <a:rPr lang="en-US" sz="3200" b="1" dirty="0">
                <a:solidFill>
                  <a:schemeClr val="accent1">
                    <a:lumMod val="75000"/>
                  </a:schemeClr>
                </a:solidFill>
                <a:effectLst/>
                <a:latin typeface="Georgia Pro Cond" panose="02040506050405020303" pitchFamily="18" charset="0"/>
                <a:ea typeface="Times New Roman" panose="02020603050405020304" pitchFamily="18" charset="0"/>
              </a:rPr>
              <a:t> as He commanded him. </a:t>
            </a:r>
            <a:r>
              <a:rPr lang="en-US" sz="3200" b="1" dirty="0">
                <a:solidFill>
                  <a:schemeClr val="accent1">
                    <a:lumMod val="75000"/>
                  </a:schemeClr>
                </a:solidFill>
                <a:effectLst/>
                <a:latin typeface="Georgia Pro Cond" panose="02040506050405020303" pitchFamily="18" charset="0"/>
                <a:ea typeface="Calibri" panose="020F0502020204030204" pitchFamily="34" charset="0"/>
              </a:rPr>
              <a:t>And Moses and Aaron gathered the assembly together before the rock; and he said to them, “Hear now, you rebels! Must we bring water for you out of this rock?” Then Moses lifted his hand and struck the rock twice with his rod; and water came out abundantly, and the congregation and their animals drank. </a:t>
            </a:r>
            <a:endParaRPr lang="en-US" sz="3200" b="1" dirty="0">
              <a:solidFill>
                <a:schemeClr val="accent1">
                  <a:lumMod val="75000"/>
                </a:schemeClr>
              </a:solidFill>
              <a:latin typeface="Georgia Pro Cond" panose="02040506050405020303" pitchFamily="18" charset="0"/>
            </a:endParaRPr>
          </a:p>
        </p:txBody>
      </p:sp>
    </p:spTree>
    <p:extLst>
      <p:ext uri="{BB962C8B-B14F-4D97-AF65-F5344CB8AC3E}">
        <p14:creationId xmlns:p14="http://schemas.microsoft.com/office/powerpoint/2010/main" val="27854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C33D9-1B95-4CCC-AD1F-2340DEE1D7EA}"/>
              </a:ext>
            </a:extLst>
          </p:cNvPr>
          <p:cNvSpPr>
            <a:spLocks noGrp="1"/>
          </p:cNvSpPr>
          <p:nvPr>
            <p:ph idx="1"/>
          </p:nvPr>
        </p:nvSpPr>
        <p:spPr>
          <a:xfrm>
            <a:off x="520505" y="2108201"/>
            <a:ext cx="11043137" cy="3760891"/>
          </a:xfrm>
        </p:spPr>
        <p:txBody>
          <a:bodyPr/>
          <a:lstStyle/>
          <a:p>
            <a:pPr algn="ctr"/>
            <a:r>
              <a:rPr lang="en-US" sz="4000" b="1" dirty="0">
                <a:solidFill>
                  <a:schemeClr val="accent1">
                    <a:lumMod val="75000"/>
                  </a:schemeClr>
                </a:solidFill>
                <a:effectLst/>
                <a:latin typeface="Georgia Pro Cond" panose="02040506050405020303" pitchFamily="18" charset="0"/>
                <a:ea typeface="Times New Roman" panose="02020603050405020304" pitchFamily="18" charset="0"/>
              </a:rPr>
              <a:t>Then the </a:t>
            </a:r>
            <a:r>
              <a:rPr lang="en-US" sz="4000" b="1" cap="small" dirty="0">
                <a:solidFill>
                  <a:schemeClr val="accent1">
                    <a:lumMod val="75000"/>
                  </a:schemeClr>
                </a:solidFill>
                <a:effectLst/>
                <a:latin typeface="Georgia Pro Cond" panose="02040506050405020303" pitchFamily="18" charset="0"/>
                <a:ea typeface="Times New Roman" panose="02020603050405020304" pitchFamily="18" charset="0"/>
              </a:rPr>
              <a:t>Lord</a:t>
            </a:r>
            <a:r>
              <a:rPr lang="en-US" sz="4000" b="1" dirty="0">
                <a:solidFill>
                  <a:schemeClr val="accent1">
                    <a:lumMod val="75000"/>
                  </a:schemeClr>
                </a:solidFill>
                <a:effectLst/>
                <a:latin typeface="Georgia Pro Cond" panose="02040506050405020303" pitchFamily="18" charset="0"/>
                <a:ea typeface="Times New Roman" panose="02020603050405020304" pitchFamily="18" charset="0"/>
              </a:rPr>
              <a:t> spoke to Moses and Aaron, “Because you did not believe Me, to hallow Me in the eyes of the children of Israel, therefore you shall not bring this assembly into the land which I have given them.”</a:t>
            </a:r>
          </a:p>
          <a:p>
            <a:endParaRPr lang="en-US" dirty="0"/>
          </a:p>
        </p:txBody>
      </p:sp>
    </p:spTree>
    <p:extLst>
      <p:ext uri="{BB962C8B-B14F-4D97-AF65-F5344CB8AC3E}">
        <p14:creationId xmlns:p14="http://schemas.microsoft.com/office/powerpoint/2010/main" val="50298043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1660</TotalTime>
  <Words>1193</Words>
  <Application>Microsoft Office PowerPoint</Application>
  <PresentationFormat>Widescreen</PresentationFormat>
  <Paragraphs>45</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Bookman Old Style</vt:lpstr>
      <vt:lpstr>Calibri</vt:lpstr>
      <vt:lpstr>Franklin Gothic Book</vt:lpstr>
      <vt:lpstr>Georgia Pro Cond</vt:lpstr>
      <vt:lpstr>Georgia Pro Cond Black</vt:lpstr>
      <vt:lpstr>1_RetrospectVTI</vt:lpstr>
      <vt:lpstr>HOW TO MANAGE YOUR ANGER</vt:lpstr>
      <vt:lpstr>The Manifestations of Anger Lesson Two</vt:lpstr>
      <vt:lpstr>“If you are patient in one moment of anger, you will escape a hundred days of sorrow.”  Chinese Proverb</vt:lpstr>
      <vt:lpstr>I. THE ANGER OF CAIN  Scripture Reference: Genesis 4 </vt:lpstr>
      <vt:lpstr>PowerPoint Presentation</vt:lpstr>
      <vt:lpstr>II. THE ANGER OF MOSES Scripture Reference: Numbers 20: 7-12 (NKJV)</vt:lpstr>
      <vt:lpstr>PowerPoint Presentation</vt:lpstr>
      <vt:lpstr>PowerPoint Presentation</vt:lpstr>
      <vt:lpstr>PowerPoint Presentation</vt:lpstr>
      <vt:lpstr>Moses’ Major Problem: Lack of Faith</vt:lpstr>
      <vt:lpstr>PowerPoint Presentation</vt:lpstr>
      <vt:lpstr>Do not allow your anger to turn you into a rock striker. Rock strikers are immature Christians who fail to submit to God’s Instructions. </vt:lpstr>
      <vt:lpstr>III. THE ANGER OF BALAAM Scripture Reference: Numbers 22:28-29 (NIV) </vt:lpstr>
      <vt:lpstr>PowerPoint Presentation</vt:lpstr>
      <vt:lpstr>Balaam’s Major Problems: Stubbornness and Greed</vt:lpstr>
      <vt:lpstr>PowerPoint Presentation</vt:lpstr>
      <vt:lpstr>Learn to discern the voice of God as you navigate through life. </vt:lpstr>
      <vt:lpstr>How do I respond to circumstances I cannot control?</vt:lpstr>
      <vt:lpstr>PowerPoint Presentation</vt:lpstr>
      <vt:lpstr>IV. THE ANGER OF AHAB Scripture Reference: I Kings 21:1-6</vt:lpstr>
      <vt:lpstr>PowerPoint Presentation</vt:lpstr>
      <vt:lpstr>PowerPoint Presentation</vt:lpstr>
      <vt:lpstr>PowerPoint Presentation</vt:lpstr>
      <vt:lpstr>Ahab’s Major Problems: Controlling and Selfish</vt:lpstr>
      <vt:lpstr>FOUR WAYS SELFISHNESS CAN RUIN YOUR LIFE:</vt:lpstr>
      <vt:lpstr>1. Selfishness Makes You Fight More</vt:lpstr>
      <vt:lpstr>2. Selfishness Kills Your Joy</vt:lpstr>
      <vt:lpstr>3. Selfishness Sets Unrealistic Expectations</vt:lpstr>
      <vt:lpstr>4. Selfishness Rejects Getting Better</vt:lpstr>
      <vt:lpstr>The Spirit of Jezebel’s Ultimate Goal is Always Control. </vt:lpstr>
      <vt:lpstr>V. THE ANGER OF ABSALOM Scripture Reference: II Samuel 13:22, 28-29</vt:lpstr>
      <vt:lpstr>PowerPoint Presentation</vt:lpstr>
      <vt:lpstr>PowerPoint Presentation</vt:lpstr>
      <vt:lpstr>Absalom’s Major Problems: Hatred and Revenge</vt:lpstr>
      <vt:lpstr>PowerPoint Presentation</vt:lpstr>
      <vt:lpstr>PowerPoint Presentation</vt:lpstr>
      <vt:lpstr>When we insist on revenge, we take a place that is not ours to take. </vt:lpstr>
      <vt:lpstr>PowerPoint Presentation</vt:lpstr>
      <vt:lpstr>PowerPoint Presentation</vt:lpstr>
      <vt:lpstr>“Whatever is begun in anger ends in shame.”  B. Franklin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YOUR ANGER</dc:title>
  <dc:creator>Wilbur Robinson</dc:creator>
  <cp:lastModifiedBy>Wilbur Robinson</cp:lastModifiedBy>
  <cp:revision>10</cp:revision>
  <dcterms:created xsi:type="dcterms:W3CDTF">2020-07-03T23:45:56Z</dcterms:created>
  <dcterms:modified xsi:type="dcterms:W3CDTF">2020-07-06T17:45:41Z</dcterms:modified>
</cp:coreProperties>
</file>